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1"/>
  </p:notesMasterIdLst>
  <p:sldIdLst>
    <p:sldId id="299" r:id="rId2"/>
    <p:sldId id="298" r:id="rId3"/>
    <p:sldId id="308" r:id="rId4"/>
    <p:sldId id="301" r:id="rId5"/>
    <p:sldId id="300" r:id="rId6"/>
    <p:sldId id="304" r:id="rId7"/>
    <p:sldId id="305" r:id="rId8"/>
    <p:sldId id="310" r:id="rId9"/>
    <p:sldId id="268" r:id="rId10"/>
  </p:sldIdLst>
  <p:sldSz cx="9144000" cy="5143500" type="screen16x9"/>
  <p:notesSz cx="6858000" cy="9144000"/>
  <p:embeddedFontLst>
    <p:embeddedFont>
      <p:font typeface="Advent Pro SemiBold" panose="020B0604020202020204" charset="0"/>
      <p:regular r:id="rId12"/>
      <p:bold r:id="rId13"/>
    </p:embeddedFont>
    <p:embeddedFont>
      <p:font typeface="Fira Sans Condensed Medium" panose="020B0604020202020204" charset="0"/>
      <p:regular r:id="rId14"/>
      <p:bold r:id="rId15"/>
      <p:italic r:id="rId16"/>
      <p:bold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Maven Pro" panose="020B0604020202020204" charset="0"/>
      <p:regular r:id="rId22"/>
      <p:bold r:id="rId23"/>
    </p:embeddedFont>
    <p:embeddedFont>
      <p:font typeface="Roboto Medium" panose="020B0604020202020204" charset="0"/>
      <p:regular r:id="rId24"/>
      <p:bold r:id="rId25"/>
      <p:italic r:id="rId26"/>
      <p:boldItalic r:id="rId27"/>
    </p:embeddedFont>
    <p:embeddedFont>
      <p:font typeface="Share Tech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8E541F-C791-496E-A948-497F9939AF88}">
  <a:tblStyle styleId="{A68E541F-C791-496E-A948-497F9939AF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5" autoAdjust="0"/>
    <p:restoredTop sz="94660"/>
  </p:normalViewPr>
  <p:slideViewPr>
    <p:cSldViewPr snapToGrid="0">
      <p:cViewPr varScale="1">
        <p:scale>
          <a:sx n="90" d="100"/>
          <a:sy n="90" d="100"/>
        </p:scale>
        <p:origin x="768" y="72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8785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874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178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007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9323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581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557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6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5" r:id="rId5"/>
    <p:sldLayoutId id="2147483659" r:id="rId6"/>
    <p:sldLayoutId id="2147483660" r:id="rId7"/>
    <p:sldLayoutId id="2147483662" r:id="rId8"/>
    <p:sldLayoutId id="2147483667" r:id="rId9"/>
    <p:sldLayoutId id="214748366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435;p25">
            <a:extLst>
              <a:ext uri="{FF2B5EF4-FFF2-40B4-BE49-F238E27FC236}">
                <a16:creationId xmlns:a16="http://schemas.microsoft.com/office/drawing/2014/main" id="{8BCF6AA8-6B6C-466D-A7F2-967CB839319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90203" y="623364"/>
            <a:ext cx="5163594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SORTING</a:t>
            </a:r>
            <a:br>
              <a:rPr lang="en" sz="7200" dirty="0"/>
            </a:br>
            <a:r>
              <a:rPr lang="en" sz="7200" dirty="0"/>
              <a:t>VISUALIZER</a:t>
            </a:r>
            <a:endParaRPr sz="7200" dirty="0"/>
          </a:p>
        </p:txBody>
      </p:sp>
      <p:sp>
        <p:nvSpPr>
          <p:cNvPr id="75" name="Google Shape;1125;p39">
            <a:extLst>
              <a:ext uri="{FF2B5EF4-FFF2-40B4-BE49-F238E27FC236}">
                <a16:creationId xmlns:a16="http://schemas.microsoft.com/office/drawing/2014/main" id="{8BA9CF15-7E91-478B-9F6E-8EEC23C7AF29}"/>
              </a:ext>
            </a:extLst>
          </p:cNvPr>
          <p:cNvSpPr txBox="1">
            <a:spLocks/>
          </p:cNvSpPr>
          <p:nvPr/>
        </p:nvSpPr>
        <p:spPr>
          <a:xfrm>
            <a:off x="3535734" y="3748248"/>
            <a:ext cx="175599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Nguyen Vu </a:t>
            </a:r>
            <a:r>
              <a:rPr lang="fr-FR" sz="1600" dirty="0" err="1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Thien</a:t>
            </a:r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Trang</a:t>
            </a:r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76" name="Google Shape;1126;p39">
            <a:extLst>
              <a:ext uri="{FF2B5EF4-FFF2-40B4-BE49-F238E27FC236}">
                <a16:creationId xmlns:a16="http://schemas.microsoft.com/office/drawing/2014/main" id="{50D98413-1B18-4EE9-9728-C51BCC21BA71}"/>
              </a:ext>
            </a:extLst>
          </p:cNvPr>
          <p:cNvSpPr txBox="1">
            <a:spLocks/>
          </p:cNvSpPr>
          <p:nvPr/>
        </p:nvSpPr>
        <p:spPr>
          <a:xfrm>
            <a:off x="3628367" y="4272096"/>
            <a:ext cx="157073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</a:p>
        </p:txBody>
      </p:sp>
      <p:sp>
        <p:nvSpPr>
          <p:cNvPr id="77" name="Google Shape;1128;p39">
            <a:extLst>
              <a:ext uri="{FF2B5EF4-FFF2-40B4-BE49-F238E27FC236}">
                <a16:creationId xmlns:a16="http://schemas.microsoft.com/office/drawing/2014/main" id="{AD8D34A6-A7D8-4A19-AE2C-1F31BE85B763}"/>
              </a:ext>
            </a:extLst>
          </p:cNvPr>
          <p:cNvSpPr/>
          <p:nvPr/>
        </p:nvSpPr>
        <p:spPr>
          <a:xfrm>
            <a:off x="7197476" y="4382796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125;p39">
            <a:extLst>
              <a:ext uri="{FF2B5EF4-FFF2-40B4-BE49-F238E27FC236}">
                <a16:creationId xmlns:a16="http://schemas.microsoft.com/office/drawing/2014/main" id="{797EF781-8A86-4A8F-AA2B-3348001FBB9E}"/>
              </a:ext>
            </a:extLst>
          </p:cNvPr>
          <p:cNvSpPr txBox="1">
            <a:spLocks/>
          </p:cNvSpPr>
          <p:nvPr/>
        </p:nvSpPr>
        <p:spPr>
          <a:xfrm>
            <a:off x="1606257" y="2831956"/>
            <a:ext cx="1755996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Pham Quang </a:t>
            </a:r>
            <a:r>
              <a:rPr lang="fr-FR" sz="1600" dirty="0" err="1">
                <a:latin typeface="Roboto Medium" panose="020B0604020202020204" charset="0"/>
                <a:ea typeface="Roboto Medium" panose="020B0604020202020204" charset="0"/>
              </a:rPr>
              <a:t>Hieu</a:t>
            </a:r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 20194432</a:t>
            </a:r>
          </a:p>
        </p:txBody>
      </p:sp>
      <p:sp>
        <p:nvSpPr>
          <p:cNvPr id="80" name="Google Shape;1126;p39">
            <a:extLst>
              <a:ext uri="{FF2B5EF4-FFF2-40B4-BE49-F238E27FC236}">
                <a16:creationId xmlns:a16="http://schemas.microsoft.com/office/drawing/2014/main" id="{F46D099F-9CB0-43E4-9478-2BBE3E610B84}"/>
              </a:ext>
            </a:extLst>
          </p:cNvPr>
          <p:cNvSpPr txBox="1">
            <a:spLocks/>
          </p:cNvSpPr>
          <p:nvPr/>
        </p:nvSpPr>
        <p:spPr>
          <a:xfrm>
            <a:off x="1707990" y="3333996"/>
            <a:ext cx="157073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400" dirty="0">
                <a:latin typeface="Roboto Medium" panose="020B0604020202020204" charset="0"/>
                <a:ea typeface="Roboto Medium" panose="020B0604020202020204" charset="0"/>
              </a:rPr>
              <a:t>Merge Sort</a:t>
            </a:r>
          </a:p>
        </p:txBody>
      </p:sp>
      <p:sp>
        <p:nvSpPr>
          <p:cNvPr id="81" name="Google Shape;1125;p39">
            <a:extLst>
              <a:ext uri="{FF2B5EF4-FFF2-40B4-BE49-F238E27FC236}">
                <a16:creationId xmlns:a16="http://schemas.microsoft.com/office/drawing/2014/main" id="{758476A3-0F0B-4DDC-862C-555ED5F82965}"/>
              </a:ext>
            </a:extLst>
          </p:cNvPr>
          <p:cNvSpPr txBox="1">
            <a:spLocks/>
          </p:cNvSpPr>
          <p:nvPr/>
        </p:nvSpPr>
        <p:spPr>
          <a:xfrm>
            <a:off x="5291730" y="2791563"/>
            <a:ext cx="2127325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Nguyen Van Thanh </a:t>
            </a:r>
            <a:r>
              <a:rPr lang="fr-FR" sz="1600" dirty="0" err="1">
                <a:latin typeface="Roboto Medium" panose="020B0604020202020204" charset="0"/>
                <a:ea typeface="Roboto Medium" panose="020B0604020202020204" charset="0"/>
              </a:rPr>
              <a:t>Tung</a:t>
            </a:r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82" name="Google Shape;1126;p39">
            <a:extLst>
              <a:ext uri="{FF2B5EF4-FFF2-40B4-BE49-F238E27FC236}">
                <a16:creationId xmlns:a16="http://schemas.microsoft.com/office/drawing/2014/main" id="{212AD7D6-EE6B-4685-AF52-B2EFFB273B5F}"/>
              </a:ext>
            </a:extLst>
          </p:cNvPr>
          <p:cNvSpPr txBox="1">
            <a:spLocks/>
          </p:cNvSpPr>
          <p:nvPr/>
        </p:nvSpPr>
        <p:spPr>
          <a:xfrm>
            <a:off x="5493951" y="3284226"/>
            <a:ext cx="157073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400" dirty="0">
                <a:latin typeface="Roboto Medium" panose="020B0604020202020204" charset="0"/>
                <a:ea typeface="Roboto Medium" panose="020B0604020202020204" charset="0"/>
              </a:rPr>
              <a:t>Shell Sort</a:t>
            </a:r>
          </a:p>
        </p:txBody>
      </p:sp>
      <p:sp>
        <p:nvSpPr>
          <p:cNvPr id="83" name="Google Shape;437;p25">
            <a:extLst>
              <a:ext uri="{FF2B5EF4-FFF2-40B4-BE49-F238E27FC236}">
                <a16:creationId xmlns:a16="http://schemas.microsoft.com/office/drawing/2014/main" id="{A5014980-9F7F-416C-9B47-DEC17CA921DF}"/>
              </a:ext>
            </a:extLst>
          </p:cNvPr>
          <p:cNvSpPr/>
          <p:nvPr/>
        </p:nvSpPr>
        <p:spPr>
          <a:xfrm>
            <a:off x="3423107" y="2814583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440;p25">
            <a:extLst>
              <a:ext uri="{FF2B5EF4-FFF2-40B4-BE49-F238E27FC236}">
                <a16:creationId xmlns:a16="http://schemas.microsoft.com/office/drawing/2014/main" id="{30E5C0A9-E7FC-4CF0-95EB-6ADF0EF9E6D8}"/>
              </a:ext>
            </a:extLst>
          </p:cNvPr>
          <p:cNvSpPr/>
          <p:nvPr/>
        </p:nvSpPr>
        <p:spPr>
          <a:xfrm>
            <a:off x="1509995" y="4673931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1126;p39">
            <a:extLst>
              <a:ext uri="{FF2B5EF4-FFF2-40B4-BE49-F238E27FC236}">
                <a16:creationId xmlns:a16="http://schemas.microsoft.com/office/drawing/2014/main" id="{EDF2C95E-A3FF-4AD7-9555-EB3C2A67F2AF}"/>
              </a:ext>
            </a:extLst>
          </p:cNvPr>
          <p:cNvSpPr txBox="1">
            <a:spLocks/>
          </p:cNvSpPr>
          <p:nvPr/>
        </p:nvSpPr>
        <p:spPr>
          <a:xfrm>
            <a:off x="137260" y="190909"/>
            <a:ext cx="157073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Team 8 | DSAI</a:t>
            </a:r>
          </a:p>
        </p:txBody>
      </p:sp>
      <p:sp>
        <p:nvSpPr>
          <p:cNvPr id="2" name="AutoShape 2" descr="Image">
            <a:extLst>
              <a:ext uri="{FF2B5EF4-FFF2-40B4-BE49-F238E27FC236}">
                <a16:creationId xmlns:a16="http://schemas.microsoft.com/office/drawing/2014/main" id="{2574FAC7-D322-4FFA-9ABE-2D0F971B8D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Image">
            <a:extLst>
              <a:ext uri="{FF2B5EF4-FFF2-40B4-BE49-F238E27FC236}">
                <a16:creationId xmlns:a16="http://schemas.microsoft.com/office/drawing/2014/main" id="{1B995B82-1A06-4C05-B078-68B965CB29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42660" y="1981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Image">
            <a:extLst>
              <a:ext uri="{FF2B5EF4-FFF2-40B4-BE49-F238E27FC236}">
                <a16:creationId xmlns:a16="http://schemas.microsoft.com/office/drawing/2014/main" id="{5CC63014-211E-44F9-B56D-75BE5E3D7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99F508EA-CFFF-48A0-98FC-8EB160CF0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446" y="3777997"/>
            <a:ext cx="1870493" cy="1032932"/>
          </a:xfrm>
          <a:prstGeom prst="rect">
            <a:avLst/>
          </a:prstGeom>
        </p:spPr>
      </p:pic>
      <p:sp>
        <p:nvSpPr>
          <p:cNvPr id="6" name="AutoShape 8" descr="Image">
            <a:extLst>
              <a:ext uri="{FF2B5EF4-FFF2-40B4-BE49-F238E27FC236}">
                <a16:creationId xmlns:a16="http://schemas.microsoft.com/office/drawing/2014/main" id="{38BDECD3-7B89-4461-8A64-BB90903F63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9D13AB9D-A5E2-438C-A537-C7E123F91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020" y="3751076"/>
            <a:ext cx="1884183" cy="1059853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7879165F-B7C5-496D-ABC6-F318C9852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9433" y="2710507"/>
            <a:ext cx="1884182" cy="1060108"/>
          </a:xfrm>
          <a:prstGeom prst="rect">
            <a:avLst/>
          </a:prstGeom>
        </p:spPr>
      </p:pic>
      <p:sp>
        <p:nvSpPr>
          <p:cNvPr id="23" name="Google Shape;1120;p39">
            <a:extLst>
              <a:ext uri="{FF2B5EF4-FFF2-40B4-BE49-F238E27FC236}">
                <a16:creationId xmlns:a16="http://schemas.microsoft.com/office/drawing/2014/main" id="{3D570427-5D7E-4593-B892-98D1FDAF3F2C}"/>
              </a:ext>
            </a:extLst>
          </p:cNvPr>
          <p:cNvSpPr/>
          <p:nvPr/>
        </p:nvSpPr>
        <p:spPr>
          <a:xfrm>
            <a:off x="3469432" y="2698649"/>
            <a:ext cx="1892587" cy="1079348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121;p39">
            <a:extLst>
              <a:ext uri="{FF2B5EF4-FFF2-40B4-BE49-F238E27FC236}">
                <a16:creationId xmlns:a16="http://schemas.microsoft.com/office/drawing/2014/main" id="{09B87759-DA15-4264-A353-61DB02E51AD3}"/>
              </a:ext>
            </a:extLst>
          </p:cNvPr>
          <p:cNvSpPr/>
          <p:nvPr/>
        </p:nvSpPr>
        <p:spPr>
          <a:xfrm>
            <a:off x="1610684" y="3777997"/>
            <a:ext cx="1878660" cy="1029784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121;p39">
            <a:extLst>
              <a:ext uri="{FF2B5EF4-FFF2-40B4-BE49-F238E27FC236}">
                <a16:creationId xmlns:a16="http://schemas.microsoft.com/office/drawing/2014/main" id="{B55E0039-6820-4500-BDB1-63E9D8F51871}"/>
              </a:ext>
            </a:extLst>
          </p:cNvPr>
          <p:cNvSpPr/>
          <p:nvPr/>
        </p:nvSpPr>
        <p:spPr>
          <a:xfrm>
            <a:off x="5353615" y="3748247"/>
            <a:ext cx="1892588" cy="1062681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16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Selection Sort</a:t>
            </a:r>
            <a:endParaRPr sz="1600"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Merge Sort</a:t>
            </a:r>
            <a:endParaRPr sz="1600"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Shell Sort</a:t>
            </a:r>
            <a:endParaRPr sz="1600"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E2C8BB3-334D-4354-9989-FF7DAB78F7C1}"/>
              </a:ext>
            </a:extLst>
          </p:cNvPr>
          <p:cNvSpPr/>
          <p:nvPr/>
        </p:nvSpPr>
        <p:spPr>
          <a:xfrm>
            <a:off x="1331638" y="1996784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82C80EE7-4F5D-4A32-981F-421AD7B55A56}"/>
              </a:ext>
            </a:extLst>
          </p:cNvPr>
          <p:cNvSpPr/>
          <p:nvPr/>
        </p:nvSpPr>
        <p:spPr>
          <a:xfrm>
            <a:off x="1457385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AE29B7CA-F708-48CE-B0D6-F9206CFCAF26}"/>
              </a:ext>
            </a:extLst>
          </p:cNvPr>
          <p:cNvSpPr/>
          <p:nvPr/>
        </p:nvSpPr>
        <p:spPr>
          <a:xfrm>
            <a:off x="1590323" y="1784362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3B27AF4A-EDB7-4973-BDDF-2BDC00419F19}"/>
              </a:ext>
            </a:extLst>
          </p:cNvPr>
          <p:cNvSpPr/>
          <p:nvPr/>
        </p:nvSpPr>
        <p:spPr>
          <a:xfrm>
            <a:off x="1842774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EC1BEAD0-D424-4C41-AA1A-69E4ADF458E3}"/>
              </a:ext>
            </a:extLst>
          </p:cNvPr>
          <p:cNvSpPr/>
          <p:nvPr/>
        </p:nvSpPr>
        <p:spPr>
          <a:xfrm>
            <a:off x="1720342" y="1992711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Hình chữ nhật 37">
            <a:extLst>
              <a:ext uri="{FF2B5EF4-FFF2-40B4-BE49-F238E27FC236}">
                <a16:creationId xmlns:a16="http://schemas.microsoft.com/office/drawing/2014/main" id="{A48AFC87-5EFF-4DF2-AE09-CF8485793B7E}"/>
              </a:ext>
            </a:extLst>
          </p:cNvPr>
          <p:cNvSpPr/>
          <p:nvPr/>
        </p:nvSpPr>
        <p:spPr>
          <a:xfrm>
            <a:off x="4038124" y="1976637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85C0D91C-BD75-40C1-BB4D-3873C9B6A3E2}"/>
              </a:ext>
            </a:extLst>
          </p:cNvPr>
          <p:cNvSpPr/>
          <p:nvPr/>
        </p:nvSpPr>
        <p:spPr>
          <a:xfrm>
            <a:off x="4163871" y="1880256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45969551-CF11-49CB-939C-2ED22010A784}"/>
              </a:ext>
            </a:extLst>
          </p:cNvPr>
          <p:cNvSpPr/>
          <p:nvPr/>
        </p:nvSpPr>
        <p:spPr>
          <a:xfrm>
            <a:off x="4296809" y="2056299"/>
            <a:ext cx="87987" cy="223328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8BC064C6-21E6-426F-9729-BD8F7A3EC0A0}"/>
              </a:ext>
            </a:extLst>
          </p:cNvPr>
          <p:cNvSpPr/>
          <p:nvPr/>
        </p:nvSpPr>
        <p:spPr>
          <a:xfrm>
            <a:off x="4549260" y="1974800"/>
            <a:ext cx="87987" cy="304827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5E1BE8E4-4C1E-4DBB-A206-DBCEE257086E}"/>
              </a:ext>
            </a:extLst>
          </p:cNvPr>
          <p:cNvSpPr/>
          <p:nvPr/>
        </p:nvSpPr>
        <p:spPr>
          <a:xfrm>
            <a:off x="4426828" y="1841500"/>
            <a:ext cx="87987" cy="437229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Hình chữ nhật 42">
            <a:extLst>
              <a:ext uri="{FF2B5EF4-FFF2-40B4-BE49-F238E27FC236}">
                <a16:creationId xmlns:a16="http://schemas.microsoft.com/office/drawing/2014/main" id="{1669BD69-114C-4B4D-80AE-4FF0991B2BC6}"/>
              </a:ext>
            </a:extLst>
          </p:cNvPr>
          <p:cNvSpPr/>
          <p:nvPr/>
        </p:nvSpPr>
        <p:spPr>
          <a:xfrm>
            <a:off x="6778492" y="1975739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Hình chữ nhật 43">
            <a:extLst>
              <a:ext uri="{FF2B5EF4-FFF2-40B4-BE49-F238E27FC236}">
                <a16:creationId xmlns:a16="http://schemas.microsoft.com/office/drawing/2014/main" id="{FB847648-2689-4266-A421-D3E5B28CFBC9}"/>
              </a:ext>
            </a:extLst>
          </p:cNvPr>
          <p:cNvSpPr/>
          <p:nvPr/>
        </p:nvSpPr>
        <p:spPr>
          <a:xfrm>
            <a:off x="6904239" y="1879358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Hình chữ nhật 44">
            <a:extLst>
              <a:ext uri="{FF2B5EF4-FFF2-40B4-BE49-F238E27FC236}">
                <a16:creationId xmlns:a16="http://schemas.microsoft.com/office/drawing/2014/main" id="{F3D75262-0E80-41C9-83C8-02AB62C9E015}"/>
              </a:ext>
            </a:extLst>
          </p:cNvPr>
          <p:cNvSpPr/>
          <p:nvPr/>
        </p:nvSpPr>
        <p:spPr>
          <a:xfrm>
            <a:off x="7037177" y="1763317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Hình chữ nhật 45">
            <a:extLst>
              <a:ext uri="{FF2B5EF4-FFF2-40B4-BE49-F238E27FC236}">
                <a16:creationId xmlns:a16="http://schemas.microsoft.com/office/drawing/2014/main" id="{BD25347B-D94B-46FE-B635-73E0D355C73C}"/>
              </a:ext>
            </a:extLst>
          </p:cNvPr>
          <p:cNvSpPr/>
          <p:nvPr/>
        </p:nvSpPr>
        <p:spPr>
          <a:xfrm>
            <a:off x="7289628" y="1643064"/>
            <a:ext cx="87987" cy="635666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Hình chữ nhật 46">
            <a:extLst>
              <a:ext uri="{FF2B5EF4-FFF2-40B4-BE49-F238E27FC236}">
                <a16:creationId xmlns:a16="http://schemas.microsoft.com/office/drawing/2014/main" id="{4E1F5935-445B-4696-A0E3-DBA42340F720}"/>
              </a:ext>
            </a:extLst>
          </p:cNvPr>
          <p:cNvSpPr/>
          <p:nvPr/>
        </p:nvSpPr>
        <p:spPr>
          <a:xfrm>
            <a:off x="7167196" y="1819275"/>
            <a:ext cx="87987" cy="45935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Google Shape;473;p27">
            <a:extLst>
              <a:ext uri="{FF2B5EF4-FFF2-40B4-BE49-F238E27FC236}">
                <a16:creationId xmlns:a16="http://schemas.microsoft.com/office/drawing/2014/main" id="{B7F35824-D199-4440-B374-AB92E09E4FE1}"/>
              </a:ext>
            </a:extLst>
          </p:cNvPr>
          <p:cNvSpPr txBox="1">
            <a:spLocks/>
          </p:cNvSpPr>
          <p:nvPr/>
        </p:nvSpPr>
        <p:spPr>
          <a:xfrm>
            <a:off x="3661577" y="3223687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/>
              <a:t>Design</a:t>
            </a:r>
          </a:p>
        </p:txBody>
      </p:sp>
      <p:sp>
        <p:nvSpPr>
          <p:cNvPr id="32" name="Google Shape;474;p27">
            <a:extLst>
              <a:ext uri="{FF2B5EF4-FFF2-40B4-BE49-F238E27FC236}">
                <a16:creationId xmlns:a16="http://schemas.microsoft.com/office/drawing/2014/main" id="{F25A3179-3E2A-4341-B92B-DC4AFA8181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5560" y="3233725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33" name="Google Shape;475;p27">
            <a:extLst>
              <a:ext uri="{FF2B5EF4-FFF2-40B4-BE49-F238E27FC236}">
                <a16:creationId xmlns:a16="http://schemas.microsoft.com/office/drawing/2014/main" id="{84053DA4-8F07-4866-9A65-C2D4F4A89984}"/>
              </a:ext>
            </a:extLst>
          </p:cNvPr>
          <p:cNvSpPr txBox="1">
            <a:spLocks/>
          </p:cNvSpPr>
          <p:nvPr/>
        </p:nvSpPr>
        <p:spPr>
          <a:xfrm>
            <a:off x="655568" y="3811468"/>
            <a:ext cx="2045484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/>
              <a:t>Explaining and visualizing different sorting algorithms</a:t>
            </a:r>
          </a:p>
        </p:txBody>
      </p:sp>
      <p:sp>
        <p:nvSpPr>
          <p:cNvPr id="48" name="Google Shape;477;p27">
            <a:extLst>
              <a:ext uri="{FF2B5EF4-FFF2-40B4-BE49-F238E27FC236}">
                <a16:creationId xmlns:a16="http://schemas.microsoft.com/office/drawing/2014/main" id="{8409A641-267A-4808-A7AD-15DD33591898}"/>
              </a:ext>
            </a:extLst>
          </p:cNvPr>
          <p:cNvSpPr txBox="1">
            <a:spLocks/>
          </p:cNvSpPr>
          <p:nvPr/>
        </p:nvSpPr>
        <p:spPr>
          <a:xfrm>
            <a:off x="3419009" y="3795867"/>
            <a:ext cx="1755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/>
              <a:t>Design an UI for the problem with different features</a:t>
            </a:r>
          </a:p>
        </p:txBody>
      </p:sp>
      <p:sp>
        <p:nvSpPr>
          <p:cNvPr id="49" name="Google Shape;474;p27">
            <a:extLst>
              <a:ext uri="{FF2B5EF4-FFF2-40B4-BE49-F238E27FC236}">
                <a16:creationId xmlns:a16="http://schemas.microsoft.com/office/drawing/2014/main" id="{37A3959A-2388-44BF-AC80-2B00251210A1}"/>
              </a:ext>
            </a:extLst>
          </p:cNvPr>
          <p:cNvSpPr txBox="1">
            <a:spLocks/>
          </p:cNvSpPr>
          <p:nvPr/>
        </p:nvSpPr>
        <p:spPr>
          <a:xfrm>
            <a:off x="6031694" y="3231643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/>
              <a:t>TARGET</a:t>
            </a:r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1AF75914-D332-4EFC-AB84-272567AF06DE}"/>
              </a:ext>
            </a:extLst>
          </p:cNvPr>
          <p:cNvSpPr txBox="1">
            <a:spLocks/>
          </p:cNvSpPr>
          <p:nvPr/>
        </p:nvSpPr>
        <p:spPr>
          <a:xfrm>
            <a:off x="6180749" y="4247483"/>
            <a:ext cx="185439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sz="1400" dirty="0">
                <a:latin typeface="Maven Pro" panose="020B0604020202020204" charset="0"/>
              </a:rPr>
              <a:t>Help users have a better insight about how algorithms work</a:t>
            </a:r>
          </a:p>
        </p:txBody>
      </p:sp>
    </p:spTree>
    <p:extLst>
      <p:ext uri="{BB962C8B-B14F-4D97-AF65-F5344CB8AC3E}">
        <p14:creationId xmlns:p14="http://schemas.microsoft.com/office/powerpoint/2010/main" val="965565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VIDEO</a:t>
            </a:r>
            <a:endParaRPr dirty="0"/>
          </a:p>
        </p:txBody>
      </p:sp>
      <p:pic>
        <p:nvPicPr>
          <p:cNvPr id="4" name="demo video">
            <a:hlinkClick r:id="" action="ppaction://media"/>
            <a:extLst>
              <a:ext uri="{FF2B5EF4-FFF2-40B4-BE49-F238E27FC236}">
                <a16:creationId xmlns:a16="http://schemas.microsoft.com/office/drawing/2014/main" id="{8403F2DE-717F-4E74-B08D-FF9E7A9509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3511" y="989475"/>
            <a:ext cx="7176977" cy="403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4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508;p28">
            <a:extLst>
              <a:ext uri="{FF2B5EF4-FFF2-40B4-BE49-F238E27FC236}">
                <a16:creationId xmlns:a16="http://schemas.microsoft.com/office/drawing/2014/main" id="{B49FF1C7-7862-4C73-89EF-E121F20DFB72}"/>
              </a:ext>
            </a:extLst>
          </p:cNvPr>
          <p:cNvGrpSpPr/>
          <p:nvPr/>
        </p:nvGrpSpPr>
        <p:grpSpPr>
          <a:xfrm>
            <a:off x="4967013" y="1037610"/>
            <a:ext cx="2851442" cy="3213988"/>
            <a:chOff x="2501950" y="1507050"/>
            <a:chExt cx="2392350" cy="2696525"/>
          </a:xfrm>
        </p:grpSpPr>
        <p:sp>
          <p:nvSpPr>
            <p:cNvPr id="66" name="Google Shape;509;p28">
              <a:extLst>
                <a:ext uri="{FF2B5EF4-FFF2-40B4-BE49-F238E27FC236}">
                  <a16:creationId xmlns:a16="http://schemas.microsoft.com/office/drawing/2014/main" id="{B5999F90-C925-4639-AD2B-446D89CE3EC4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;p28">
              <a:extLst>
                <a:ext uri="{FF2B5EF4-FFF2-40B4-BE49-F238E27FC236}">
                  <a16:creationId xmlns:a16="http://schemas.microsoft.com/office/drawing/2014/main" id="{9750B874-FC37-458C-A0E5-A9C71D39AE0C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1;p28">
              <a:extLst>
                <a:ext uri="{FF2B5EF4-FFF2-40B4-BE49-F238E27FC236}">
                  <a16:creationId xmlns:a16="http://schemas.microsoft.com/office/drawing/2014/main" id="{AA27BB83-0AEF-425C-B6D7-5781C0A31E69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2;p28">
              <a:extLst>
                <a:ext uri="{FF2B5EF4-FFF2-40B4-BE49-F238E27FC236}">
                  <a16:creationId xmlns:a16="http://schemas.microsoft.com/office/drawing/2014/main" id="{EB3DF86A-FB4E-4133-8722-8FCCB66D993D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3;p28">
              <a:extLst>
                <a:ext uri="{FF2B5EF4-FFF2-40B4-BE49-F238E27FC236}">
                  <a16:creationId xmlns:a16="http://schemas.microsoft.com/office/drawing/2014/main" id="{5787A3FC-0616-4B74-A9E4-FFB8C080EB13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4;p28">
              <a:extLst>
                <a:ext uri="{FF2B5EF4-FFF2-40B4-BE49-F238E27FC236}">
                  <a16:creationId xmlns:a16="http://schemas.microsoft.com/office/drawing/2014/main" id="{AD44C7A5-12BB-4FF3-B9AE-8E99AACF7060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5;p28">
              <a:extLst>
                <a:ext uri="{FF2B5EF4-FFF2-40B4-BE49-F238E27FC236}">
                  <a16:creationId xmlns:a16="http://schemas.microsoft.com/office/drawing/2014/main" id="{7A132C0E-8126-4284-A9CC-B808267772A9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6;p28">
              <a:extLst>
                <a:ext uri="{FF2B5EF4-FFF2-40B4-BE49-F238E27FC236}">
                  <a16:creationId xmlns:a16="http://schemas.microsoft.com/office/drawing/2014/main" id="{6FC6DDB4-8777-45E8-B75E-A4E7D89529B1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7;p28">
              <a:extLst>
                <a:ext uri="{FF2B5EF4-FFF2-40B4-BE49-F238E27FC236}">
                  <a16:creationId xmlns:a16="http://schemas.microsoft.com/office/drawing/2014/main" id="{B6B01C43-AF7D-409F-8B8E-48B4667A872C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8;p28">
              <a:extLst>
                <a:ext uri="{FF2B5EF4-FFF2-40B4-BE49-F238E27FC236}">
                  <a16:creationId xmlns:a16="http://schemas.microsoft.com/office/drawing/2014/main" id="{318154C2-81C2-403C-99F6-7F98B02D8AC6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9;p28">
              <a:extLst>
                <a:ext uri="{FF2B5EF4-FFF2-40B4-BE49-F238E27FC236}">
                  <a16:creationId xmlns:a16="http://schemas.microsoft.com/office/drawing/2014/main" id="{BDAFA3CD-7EE6-490A-A5B2-9A9742438AD4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0;p28">
              <a:extLst>
                <a:ext uri="{FF2B5EF4-FFF2-40B4-BE49-F238E27FC236}">
                  <a16:creationId xmlns:a16="http://schemas.microsoft.com/office/drawing/2014/main" id="{067F9227-A0C2-417B-A233-44A9E545D19E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1;p28">
              <a:extLst>
                <a:ext uri="{FF2B5EF4-FFF2-40B4-BE49-F238E27FC236}">
                  <a16:creationId xmlns:a16="http://schemas.microsoft.com/office/drawing/2014/main" id="{BA60C7A1-DB29-48E7-8E2E-3A2E9BA75574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2;p28">
              <a:extLst>
                <a:ext uri="{FF2B5EF4-FFF2-40B4-BE49-F238E27FC236}">
                  <a16:creationId xmlns:a16="http://schemas.microsoft.com/office/drawing/2014/main" id="{0E16ED3C-C3D5-4F6F-98D4-48AB76B6CE6C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3;p28">
              <a:extLst>
                <a:ext uri="{FF2B5EF4-FFF2-40B4-BE49-F238E27FC236}">
                  <a16:creationId xmlns:a16="http://schemas.microsoft.com/office/drawing/2014/main" id="{C4E7C421-D8D0-41F9-910A-EA51FF298A01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4;p28">
              <a:extLst>
                <a:ext uri="{FF2B5EF4-FFF2-40B4-BE49-F238E27FC236}">
                  <a16:creationId xmlns:a16="http://schemas.microsoft.com/office/drawing/2014/main" id="{54160B41-A172-4235-8615-3DC65E89D26A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5;p28">
              <a:extLst>
                <a:ext uri="{FF2B5EF4-FFF2-40B4-BE49-F238E27FC236}">
                  <a16:creationId xmlns:a16="http://schemas.microsoft.com/office/drawing/2014/main" id="{BF45E903-9693-4121-8DCB-E786302B4DE6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6;p28">
              <a:extLst>
                <a:ext uri="{FF2B5EF4-FFF2-40B4-BE49-F238E27FC236}">
                  <a16:creationId xmlns:a16="http://schemas.microsoft.com/office/drawing/2014/main" id="{9BBD5B37-F662-4673-A33C-D6CC6F73F80B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27;p28">
              <a:extLst>
                <a:ext uri="{FF2B5EF4-FFF2-40B4-BE49-F238E27FC236}">
                  <a16:creationId xmlns:a16="http://schemas.microsoft.com/office/drawing/2014/main" id="{786E4228-9F2E-416A-840D-1D897AAECD2F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508;p28">
            <a:extLst>
              <a:ext uri="{FF2B5EF4-FFF2-40B4-BE49-F238E27FC236}">
                <a16:creationId xmlns:a16="http://schemas.microsoft.com/office/drawing/2014/main" id="{BCA028AA-D5D6-437F-AF72-655A975927E5}"/>
              </a:ext>
            </a:extLst>
          </p:cNvPr>
          <p:cNvGrpSpPr/>
          <p:nvPr/>
        </p:nvGrpSpPr>
        <p:grpSpPr>
          <a:xfrm>
            <a:off x="3769302" y="663299"/>
            <a:ext cx="4284396" cy="3952909"/>
            <a:chOff x="2501950" y="1507050"/>
            <a:chExt cx="2392350" cy="3069757"/>
          </a:xfrm>
        </p:grpSpPr>
        <p:sp>
          <p:nvSpPr>
            <p:cNvPr id="86" name="Google Shape;509;p28">
              <a:extLst>
                <a:ext uri="{FF2B5EF4-FFF2-40B4-BE49-F238E27FC236}">
                  <a16:creationId xmlns:a16="http://schemas.microsoft.com/office/drawing/2014/main" id="{E23237CD-15FE-4015-8312-B75631CDDEB7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0;p28">
              <a:extLst>
                <a:ext uri="{FF2B5EF4-FFF2-40B4-BE49-F238E27FC236}">
                  <a16:creationId xmlns:a16="http://schemas.microsoft.com/office/drawing/2014/main" id="{46EFB2A6-5DFE-4E8B-ACAD-1E2A3BBFCDD5}"/>
                </a:ext>
              </a:extLst>
            </p:cNvPr>
            <p:cNvSpPr/>
            <p:nvPr/>
          </p:nvSpPr>
          <p:spPr>
            <a:xfrm>
              <a:off x="2720475" y="1507050"/>
              <a:ext cx="2173825" cy="3069757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511;p28">
              <a:extLst>
                <a:ext uri="{FF2B5EF4-FFF2-40B4-BE49-F238E27FC236}">
                  <a16:creationId xmlns:a16="http://schemas.microsoft.com/office/drawing/2014/main" id="{1C902AFD-F9F8-4578-AA5B-2737FC3C2DB0}"/>
                </a:ext>
              </a:extLst>
            </p:cNvPr>
            <p:cNvSpPr/>
            <p:nvPr/>
          </p:nvSpPr>
          <p:spPr>
            <a:xfrm>
              <a:off x="2810050" y="1616325"/>
              <a:ext cx="1994650" cy="282361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512;p28">
              <a:extLst>
                <a:ext uri="{FF2B5EF4-FFF2-40B4-BE49-F238E27FC236}">
                  <a16:creationId xmlns:a16="http://schemas.microsoft.com/office/drawing/2014/main" id="{10015039-8867-45E0-9D42-04CDC6534BCB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3;p28">
              <a:extLst>
                <a:ext uri="{FF2B5EF4-FFF2-40B4-BE49-F238E27FC236}">
                  <a16:creationId xmlns:a16="http://schemas.microsoft.com/office/drawing/2014/main" id="{FD9D603E-4B4A-4FB4-A8AB-1690B3C9F944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4;p28">
              <a:extLst>
                <a:ext uri="{FF2B5EF4-FFF2-40B4-BE49-F238E27FC236}">
                  <a16:creationId xmlns:a16="http://schemas.microsoft.com/office/drawing/2014/main" id="{273DEC0E-2F1E-4665-AD12-471BB3BB8941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5;p28">
              <a:extLst>
                <a:ext uri="{FF2B5EF4-FFF2-40B4-BE49-F238E27FC236}">
                  <a16:creationId xmlns:a16="http://schemas.microsoft.com/office/drawing/2014/main" id="{FE97A606-B33A-4D2B-94D4-C5C4945ACE23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6;p28">
              <a:extLst>
                <a:ext uri="{FF2B5EF4-FFF2-40B4-BE49-F238E27FC236}">
                  <a16:creationId xmlns:a16="http://schemas.microsoft.com/office/drawing/2014/main" id="{3EF5B505-063C-45A5-934F-84FE31AEF44D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7;p28">
              <a:extLst>
                <a:ext uri="{FF2B5EF4-FFF2-40B4-BE49-F238E27FC236}">
                  <a16:creationId xmlns:a16="http://schemas.microsoft.com/office/drawing/2014/main" id="{302D446E-CA38-4B92-A77B-A1798D9B2742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8;p28">
              <a:extLst>
                <a:ext uri="{FF2B5EF4-FFF2-40B4-BE49-F238E27FC236}">
                  <a16:creationId xmlns:a16="http://schemas.microsoft.com/office/drawing/2014/main" id="{ED60E1A0-0458-412D-A4C9-C78E3623C8A1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9;p28">
              <a:extLst>
                <a:ext uri="{FF2B5EF4-FFF2-40B4-BE49-F238E27FC236}">
                  <a16:creationId xmlns:a16="http://schemas.microsoft.com/office/drawing/2014/main" id="{EEB40697-5B87-48EB-943E-AE453EE7EE8E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20;p28">
              <a:extLst>
                <a:ext uri="{FF2B5EF4-FFF2-40B4-BE49-F238E27FC236}">
                  <a16:creationId xmlns:a16="http://schemas.microsoft.com/office/drawing/2014/main" id="{A8D3EED3-0DCF-4884-8069-9D971640BF75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21;p28">
              <a:extLst>
                <a:ext uri="{FF2B5EF4-FFF2-40B4-BE49-F238E27FC236}">
                  <a16:creationId xmlns:a16="http://schemas.microsoft.com/office/drawing/2014/main" id="{E764EE75-C0F7-485C-9E6A-07FFF19A7AA8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22;p28">
              <a:extLst>
                <a:ext uri="{FF2B5EF4-FFF2-40B4-BE49-F238E27FC236}">
                  <a16:creationId xmlns:a16="http://schemas.microsoft.com/office/drawing/2014/main" id="{AC23CF85-2FA4-413B-A4E1-93809495F044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23;p28">
              <a:extLst>
                <a:ext uri="{FF2B5EF4-FFF2-40B4-BE49-F238E27FC236}">
                  <a16:creationId xmlns:a16="http://schemas.microsoft.com/office/drawing/2014/main" id="{62F0E9B4-1EC0-41F0-B07C-0E89AA6E5E20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524;p28">
              <a:extLst>
                <a:ext uri="{FF2B5EF4-FFF2-40B4-BE49-F238E27FC236}">
                  <a16:creationId xmlns:a16="http://schemas.microsoft.com/office/drawing/2014/main" id="{36DFB400-32EA-45CA-A327-677AAA853C0A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25;p28">
              <a:extLst>
                <a:ext uri="{FF2B5EF4-FFF2-40B4-BE49-F238E27FC236}">
                  <a16:creationId xmlns:a16="http://schemas.microsoft.com/office/drawing/2014/main" id="{F9260799-F235-4645-BC89-F057BFCA0FA2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26;p28">
              <a:extLst>
                <a:ext uri="{FF2B5EF4-FFF2-40B4-BE49-F238E27FC236}">
                  <a16:creationId xmlns:a16="http://schemas.microsoft.com/office/drawing/2014/main" id="{D0BC727E-714D-47C9-8E9F-637D2165A411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27;p28">
              <a:extLst>
                <a:ext uri="{FF2B5EF4-FFF2-40B4-BE49-F238E27FC236}">
                  <a16:creationId xmlns:a16="http://schemas.microsoft.com/office/drawing/2014/main" id="{2A394CF2-360F-4F7E-9B9B-BDC3EFDB184C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04214" y="1254722"/>
            <a:ext cx="311329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start visualizing by select a sort type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Take all user command from the GUI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Notice the user if there is anything wrong with his input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Run the designated algorithm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Run/Reset the visualization based on user command.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view the help menu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quit the program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9917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 DIAGRAM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E2F7EC6-CFB8-47F2-93DD-F18F0CCCD7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4235" y="363472"/>
            <a:ext cx="4016826" cy="457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1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28"/>
          <p:cNvGrpSpPr/>
          <p:nvPr/>
        </p:nvGrpSpPr>
        <p:grpSpPr>
          <a:xfrm>
            <a:off x="4697314" y="1261597"/>
            <a:ext cx="1824203" cy="2856120"/>
            <a:chOff x="2501950" y="1694975"/>
            <a:chExt cx="1530500" cy="239627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508;p28">
            <a:extLst>
              <a:ext uri="{FF2B5EF4-FFF2-40B4-BE49-F238E27FC236}">
                <a16:creationId xmlns:a16="http://schemas.microsoft.com/office/drawing/2014/main" id="{59BCD516-B34F-46E3-9C41-AFAF1CC335E6}"/>
              </a:ext>
            </a:extLst>
          </p:cNvPr>
          <p:cNvGrpSpPr/>
          <p:nvPr/>
        </p:nvGrpSpPr>
        <p:grpSpPr>
          <a:xfrm>
            <a:off x="273808" y="709181"/>
            <a:ext cx="4284396" cy="3870845"/>
            <a:chOff x="2501950" y="1507050"/>
            <a:chExt cx="2392350" cy="3069757"/>
          </a:xfrm>
        </p:grpSpPr>
        <p:sp>
          <p:nvSpPr>
            <p:cNvPr id="66" name="Google Shape;509;p28">
              <a:extLst>
                <a:ext uri="{FF2B5EF4-FFF2-40B4-BE49-F238E27FC236}">
                  <a16:creationId xmlns:a16="http://schemas.microsoft.com/office/drawing/2014/main" id="{10C940EA-8E5D-4AFF-912E-F50609422E62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;p28">
              <a:extLst>
                <a:ext uri="{FF2B5EF4-FFF2-40B4-BE49-F238E27FC236}">
                  <a16:creationId xmlns:a16="http://schemas.microsoft.com/office/drawing/2014/main" id="{AC8E5352-796A-45BF-A461-40938349E1AE}"/>
                </a:ext>
              </a:extLst>
            </p:cNvPr>
            <p:cNvSpPr/>
            <p:nvPr/>
          </p:nvSpPr>
          <p:spPr>
            <a:xfrm>
              <a:off x="2720475" y="1507050"/>
              <a:ext cx="2173825" cy="3069757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511;p28">
              <a:extLst>
                <a:ext uri="{FF2B5EF4-FFF2-40B4-BE49-F238E27FC236}">
                  <a16:creationId xmlns:a16="http://schemas.microsoft.com/office/drawing/2014/main" id="{A260D39B-7F98-4FD7-8C22-681C434F812A}"/>
                </a:ext>
              </a:extLst>
            </p:cNvPr>
            <p:cNvSpPr/>
            <p:nvPr/>
          </p:nvSpPr>
          <p:spPr>
            <a:xfrm>
              <a:off x="2810050" y="1616325"/>
              <a:ext cx="1994650" cy="282361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512;p28">
              <a:extLst>
                <a:ext uri="{FF2B5EF4-FFF2-40B4-BE49-F238E27FC236}">
                  <a16:creationId xmlns:a16="http://schemas.microsoft.com/office/drawing/2014/main" id="{E95F21FC-B6CF-404B-AFE9-52CFFB8FDF11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3;p28">
              <a:extLst>
                <a:ext uri="{FF2B5EF4-FFF2-40B4-BE49-F238E27FC236}">
                  <a16:creationId xmlns:a16="http://schemas.microsoft.com/office/drawing/2014/main" id="{2A82A640-1ECF-4C1A-BC78-151663D82EE6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4;p28">
              <a:extLst>
                <a:ext uri="{FF2B5EF4-FFF2-40B4-BE49-F238E27FC236}">
                  <a16:creationId xmlns:a16="http://schemas.microsoft.com/office/drawing/2014/main" id="{EF1B67DD-E251-42CA-BE55-858442AE1459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5;p28">
              <a:extLst>
                <a:ext uri="{FF2B5EF4-FFF2-40B4-BE49-F238E27FC236}">
                  <a16:creationId xmlns:a16="http://schemas.microsoft.com/office/drawing/2014/main" id="{48E5CA3F-DF98-48E9-87CF-91C93671B209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6;p28">
              <a:extLst>
                <a:ext uri="{FF2B5EF4-FFF2-40B4-BE49-F238E27FC236}">
                  <a16:creationId xmlns:a16="http://schemas.microsoft.com/office/drawing/2014/main" id="{A2378BD0-1ADF-4FCF-904B-BEA53C8CD38E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7;p28">
              <a:extLst>
                <a:ext uri="{FF2B5EF4-FFF2-40B4-BE49-F238E27FC236}">
                  <a16:creationId xmlns:a16="http://schemas.microsoft.com/office/drawing/2014/main" id="{CA9DAA7A-9555-4650-A68D-311A46102BBB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8;p28">
              <a:extLst>
                <a:ext uri="{FF2B5EF4-FFF2-40B4-BE49-F238E27FC236}">
                  <a16:creationId xmlns:a16="http://schemas.microsoft.com/office/drawing/2014/main" id="{8C666A88-C740-4D11-AF28-5F44A4C6C704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9;p28">
              <a:extLst>
                <a:ext uri="{FF2B5EF4-FFF2-40B4-BE49-F238E27FC236}">
                  <a16:creationId xmlns:a16="http://schemas.microsoft.com/office/drawing/2014/main" id="{3C97C6DD-E7BE-4BE8-83E6-C74691CA336F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0;p28">
              <a:extLst>
                <a:ext uri="{FF2B5EF4-FFF2-40B4-BE49-F238E27FC236}">
                  <a16:creationId xmlns:a16="http://schemas.microsoft.com/office/drawing/2014/main" id="{EEFD9C62-91EE-4A18-BB8C-823A480E07DB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1;p28">
              <a:extLst>
                <a:ext uri="{FF2B5EF4-FFF2-40B4-BE49-F238E27FC236}">
                  <a16:creationId xmlns:a16="http://schemas.microsoft.com/office/drawing/2014/main" id="{386A8FDA-4EC2-40B3-B16C-CD9E2AEE8658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2;p28">
              <a:extLst>
                <a:ext uri="{FF2B5EF4-FFF2-40B4-BE49-F238E27FC236}">
                  <a16:creationId xmlns:a16="http://schemas.microsoft.com/office/drawing/2014/main" id="{8AABB14B-2E44-442E-A8F2-2A74E181B662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3;p28">
              <a:extLst>
                <a:ext uri="{FF2B5EF4-FFF2-40B4-BE49-F238E27FC236}">
                  <a16:creationId xmlns:a16="http://schemas.microsoft.com/office/drawing/2014/main" id="{5793ED0C-5009-4F49-96A7-5F6A59C8E282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4;p28">
              <a:extLst>
                <a:ext uri="{FF2B5EF4-FFF2-40B4-BE49-F238E27FC236}">
                  <a16:creationId xmlns:a16="http://schemas.microsoft.com/office/drawing/2014/main" id="{C572FCFD-C32B-4246-B3E3-AD850E3826E0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5;p28">
              <a:extLst>
                <a:ext uri="{FF2B5EF4-FFF2-40B4-BE49-F238E27FC236}">
                  <a16:creationId xmlns:a16="http://schemas.microsoft.com/office/drawing/2014/main" id="{44B40938-A693-46A8-8BC3-53BF22E3EF34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6;p28">
              <a:extLst>
                <a:ext uri="{FF2B5EF4-FFF2-40B4-BE49-F238E27FC236}">
                  <a16:creationId xmlns:a16="http://schemas.microsoft.com/office/drawing/2014/main" id="{BAF5796B-3479-4449-9506-4BBFE8C6C27E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27;p28">
              <a:extLst>
                <a:ext uri="{FF2B5EF4-FFF2-40B4-BE49-F238E27FC236}">
                  <a16:creationId xmlns:a16="http://schemas.microsoft.com/office/drawing/2014/main" id="{C640AF63-C72D-4CFD-9027-BAEC463F4068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051845" y="999426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fontAlgn="base">
              <a:buNone/>
            </a:pPr>
            <a:r>
              <a:rPr lang="en-US" sz="1400" dirty="0"/>
              <a:t>Package </a:t>
            </a:r>
            <a:r>
              <a:rPr lang="en-US" sz="1400" dirty="0" err="1"/>
              <a:t>datastructures</a:t>
            </a:r>
            <a:r>
              <a:rPr lang="en-US" sz="1400" dirty="0"/>
              <a:t>: store the main data structure (customized array).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algorithms: store 3 sorting algorithms for visualizing.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controllers: store all the screen controllers.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main screen: store the main screen class of the application.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shapes: store the class </a:t>
            </a:r>
            <a:r>
              <a:rPr lang="en-US" sz="1400" dirty="0" err="1"/>
              <a:t>ElementShape</a:t>
            </a:r>
            <a:r>
              <a:rPr lang="en-US" sz="1400" dirty="0"/>
              <a:t> which is used for visualization in the GUI.</a:t>
            </a:r>
          </a:p>
          <a:p>
            <a:pPr marL="114300" indent="0" fontAlgn="base">
              <a:buNone/>
            </a:pPr>
            <a:endParaRPr lang="en-US" sz="1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051845" y="368347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DIAGRAM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11423" y="-232263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1EE930F2-99B2-4A20-83EF-9D996A7E96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99" y="255181"/>
            <a:ext cx="3908047" cy="463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33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Array &amp; Shape</a:t>
            </a:r>
            <a:endParaRPr dirty="0"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Array</a:t>
            </a:r>
            <a:endParaRPr dirty="0"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412879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Two constructors for customizing and randomizing a new array</a:t>
            </a:r>
          </a:p>
          <a:p>
            <a:pPr marL="0" lvl="0" indent="0"/>
            <a:r>
              <a:rPr lang="en-US" dirty="0"/>
              <a:t>Clone method for cloning an array</a:t>
            </a:r>
          </a:p>
          <a:p>
            <a:pPr marL="0" lvl="0" indent="0"/>
            <a:r>
              <a:rPr lang="en-US" dirty="0"/>
              <a:t>A getter for array’s length</a:t>
            </a:r>
          </a:p>
          <a:p>
            <a:pPr marL="0" lvl="0" indent="0"/>
            <a:r>
              <a:rPr lang="en-US" dirty="0"/>
              <a:t>Handle user input exception</a:t>
            </a:r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Shape</a:t>
            </a:r>
            <a:endParaRPr dirty="0"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737140" y="1684093"/>
            <a:ext cx="2450526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3 main constructor represents 3 different shape types used for different purpose of visualization. </a:t>
            </a:r>
            <a:br>
              <a:rPr lang="en-US" dirty="0"/>
            </a:br>
            <a:r>
              <a:rPr lang="en-US" dirty="0"/>
              <a:t>There are two types of </a:t>
            </a:r>
            <a:r>
              <a:rPr lang="en-US" dirty="0" err="1"/>
              <a:t>TranslateTransition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960596" y="2837754"/>
            <a:ext cx="2121768" cy="1842617"/>
            <a:chOff x="4093459" y="2439811"/>
            <a:chExt cx="1114550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5074023" y="2469658"/>
              <a:ext cx="133986" cy="892336"/>
              <a:chOff x="5074023" y="2469658"/>
              <a:chExt cx="133986" cy="892336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5074023" y="3257061"/>
                <a:ext cx="133889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5074024" y="3099580"/>
                <a:ext cx="13396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5074024" y="2942094"/>
                <a:ext cx="13396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5074024" y="2784621"/>
                <a:ext cx="133984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5074025" y="2627131"/>
                <a:ext cx="133968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5074025" y="2469658"/>
                <a:ext cx="133984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4093459" y="2469658"/>
              <a:ext cx="870456" cy="885528"/>
              <a:chOff x="4093459" y="2469658"/>
              <a:chExt cx="870456" cy="885528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4487578" y="3253924"/>
                <a:ext cx="476337" cy="101262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650534" y="2938950"/>
                <a:ext cx="313340" cy="101269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367629" y="2623940"/>
                <a:ext cx="596245" cy="101331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cxnSpLocks/>
            <a:stCxn id="572" idx="1"/>
          </p:cNvCxnSpPr>
          <p:nvPr/>
        </p:nvCxnSpPr>
        <p:spPr>
          <a:xfrm rot="10800000" flipH="1" flipV="1">
            <a:off x="931233" y="1484926"/>
            <a:ext cx="2550421" cy="2386312"/>
          </a:xfrm>
          <a:prstGeom prst="bentConnector3">
            <a:avLst>
              <a:gd name="adj1" fmla="val -896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  <a:stCxn id="574" idx="3"/>
          </p:cNvCxnSpPr>
          <p:nvPr/>
        </p:nvCxnSpPr>
        <p:spPr>
          <a:xfrm flipH="1">
            <a:off x="5262113" y="1484925"/>
            <a:ext cx="2925566" cy="2386314"/>
          </a:xfrm>
          <a:prstGeom prst="bentConnector3">
            <a:avLst>
              <a:gd name="adj1" fmla="val -781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303300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85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" grpId="0" uiExpan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052530" y="3223687"/>
            <a:ext cx="197946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an original array of integers, store necessary data for the process. Provide Getters for transitions, state of array at each steps.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052961" y="314721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Sort an original array of integers and an customized array of shapes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Getters for transitions, shapes state at each steps</a:t>
            </a:r>
            <a:endParaRPr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637015" y="314721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an original array, then encode the sorting process, and corresponding UI effect into an array, called steps</a:t>
            </a:r>
          </a:p>
          <a:p>
            <a:pPr marL="0" lvl="0" indent="0"/>
            <a:endParaRPr lang="en-US"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 ALGORITHMS</a:t>
            </a:r>
            <a:endParaRPr dirty="0"/>
          </a:p>
        </p:txBody>
      </p:sp>
      <p:sp>
        <p:nvSpPr>
          <p:cNvPr id="93" name="Google Shape;476;p27">
            <a:extLst>
              <a:ext uri="{FF2B5EF4-FFF2-40B4-BE49-F238E27FC236}">
                <a16:creationId xmlns:a16="http://schemas.microsoft.com/office/drawing/2014/main" id="{D1B036A1-1041-48E0-BE77-62CC6BBFA79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SelectionSort</a:t>
            </a:r>
            <a:endParaRPr sz="1600" dirty="0"/>
          </a:p>
        </p:txBody>
      </p:sp>
      <p:sp>
        <p:nvSpPr>
          <p:cNvPr id="94" name="Google Shape;478;p27">
            <a:extLst>
              <a:ext uri="{FF2B5EF4-FFF2-40B4-BE49-F238E27FC236}">
                <a16:creationId xmlns:a16="http://schemas.microsoft.com/office/drawing/2014/main" id="{86BA4F5C-9C54-4B2F-8780-B884359F4EDF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MergeSort</a:t>
            </a:r>
            <a:endParaRPr sz="1600" dirty="0"/>
          </a:p>
        </p:txBody>
      </p:sp>
      <p:sp>
        <p:nvSpPr>
          <p:cNvPr id="95" name="Google Shape;480;p27">
            <a:extLst>
              <a:ext uri="{FF2B5EF4-FFF2-40B4-BE49-F238E27FC236}">
                <a16:creationId xmlns:a16="http://schemas.microsoft.com/office/drawing/2014/main" id="{DA107F67-EF5A-4077-ABB4-458857F58F2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ShellSort</a:t>
            </a:r>
            <a:endParaRPr sz="1600" dirty="0"/>
          </a:p>
        </p:txBody>
      </p:sp>
      <p:sp>
        <p:nvSpPr>
          <p:cNvPr id="96" name="Google Shape;481;p27">
            <a:extLst>
              <a:ext uri="{FF2B5EF4-FFF2-40B4-BE49-F238E27FC236}">
                <a16:creationId xmlns:a16="http://schemas.microsoft.com/office/drawing/2014/main" id="{A2736673-F0BA-4A98-8F50-546DC19DEAEB}"/>
              </a:ext>
            </a:extLst>
          </p:cNvPr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482;p27">
            <a:extLst>
              <a:ext uri="{FF2B5EF4-FFF2-40B4-BE49-F238E27FC236}">
                <a16:creationId xmlns:a16="http://schemas.microsoft.com/office/drawing/2014/main" id="{8F529DD1-3B57-42F1-8352-9C3F67D98392}"/>
              </a:ext>
            </a:extLst>
          </p:cNvPr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483;p27">
            <a:extLst>
              <a:ext uri="{FF2B5EF4-FFF2-40B4-BE49-F238E27FC236}">
                <a16:creationId xmlns:a16="http://schemas.microsoft.com/office/drawing/2014/main" id="{74735063-6769-4D2E-B1A3-BC1DD9AAC495}"/>
              </a:ext>
            </a:extLst>
          </p:cNvPr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99" name="Google Shape;484;p27">
            <a:extLst>
              <a:ext uri="{FF2B5EF4-FFF2-40B4-BE49-F238E27FC236}">
                <a16:creationId xmlns:a16="http://schemas.microsoft.com/office/drawing/2014/main" id="{BB10E02E-1D21-4F08-87C3-4013C339A935}"/>
              </a:ext>
            </a:extLst>
          </p:cNvPr>
          <p:cNvCxnSpPr>
            <a:stCxn id="96" idx="1"/>
            <a:endCxn id="93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485;p27">
            <a:extLst>
              <a:ext uri="{FF2B5EF4-FFF2-40B4-BE49-F238E27FC236}">
                <a16:creationId xmlns:a16="http://schemas.microsoft.com/office/drawing/2014/main" id="{9B526424-F89A-4A64-9D92-1EECC432BEF5}"/>
              </a:ext>
            </a:extLst>
          </p:cNvPr>
          <p:cNvCxnSpPr>
            <a:stCxn id="97" idx="1"/>
            <a:endCxn id="94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486;p27">
            <a:extLst>
              <a:ext uri="{FF2B5EF4-FFF2-40B4-BE49-F238E27FC236}">
                <a16:creationId xmlns:a16="http://schemas.microsoft.com/office/drawing/2014/main" id="{4B1945E9-28C8-45C2-9D3B-2C34FCB6FE56}"/>
              </a:ext>
            </a:extLst>
          </p:cNvPr>
          <p:cNvCxnSpPr>
            <a:stCxn id="98" idx="1"/>
            <a:endCxn id="95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487;p27">
            <a:extLst>
              <a:ext uri="{FF2B5EF4-FFF2-40B4-BE49-F238E27FC236}">
                <a16:creationId xmlns:a16="http://schemas.microsoft.com/office/drawing/2014/main" id="{447E6F07-A0E2-4B1E-840C-0CA36C084BB1}"/>
              </a:ext>
            </a:extLst>
          </p:cNvPr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488;p27">
            <a:extLst>
              <a:ext uri="{FF2B5EF4-FFF2-40B4-BE49-F238E27FC236}">
                <a16:creationId xmlns:a16="http://schemas.microsoft.com/office/drawing/2014/main" id="{5C029BFF-D10B-42DE-803D-121D62BFC950}"/>
              </a:ext>
            </a:extLst>
          </p:cNvPr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Hình chữ nhật 103">
            <a:extLst>
              <a:ext uri="{FF2B5EF4-FFF2-40B4-BE49-F238E27FC236}">
                <a16:creationId xmlns:a16="http://schemas.microsoft.com/office/drawing/2014/main" id="{C23DEDF8-B671-4479-B36C-57BAA5B1139E}"/>
              </a:ext>
            </a:extLst>
          </p:cNvPr>
          <p:cNvSpPr/>
          <p:nvPr/>
        </p:nvSpPr>
        <p:spPr>
          <a:xfrm>
            <a:off x="1331638" y="1996784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Hình chữ nhật 104">
            <a:extLst>
              <a:ext uri="{FF2B5EF4-FFF2-40B4-BE49-F238E27FC236}">
                <a16:creationId xmlns:a16="http://schemas.microsoft.com/office/drawing/2014/main" id="{D19B7767-5140-4BD4-91E0-ABBFC6DD8935}"/>
              </a:ext>
            </a:extLst>
          </p:cNvPr>
          <p:cNvSpPr/>
          <p:nvPr/>
        </p:nvSpPr>
        <p:spPr>
          <a:xfrm>
            <a:off x="1457385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Hình chữ nhật 105">
            <a:extLst>
              <a:ext uri="{FF2B5EF4-FFF2-40B4-BE49-F238E27FC236}">
                <a16:creationId xmlns:a16="http://schemas.microsoft.com/office/drawing/2014/main" id="{F36B72B1-4F8C-479C-8E20-420CC46C4485}"/>
              </a:ext>
            </a:extLst>
          </p:cNvPr>
          <p:cNvSpPr/>
          <p:nvPr/>
        </p:nvSpPr>
        <p:spPr>
          <a:xfrm>
            <a:off x="1590323" y="1784362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7" name="Hình chữ nhật 106">
            <a:extLst>
              <a:ext uri="{FF2B5EF4-FFF2-40B4-BE49-F238E27FC236}">
                <a16:creationId xmlns:a16="http://schemas.microsoft.com/office/drawing/2014/main" id="{3BB70598-0931-4CBB-8533-4A416A17AA4F}"/>
              </a:ext>
            </a:extLst>
          </p:cNvPr>
          <p:cNvSpPr/>
          <p:nvPr/>
        </p:nvSpPr>
        <p:spPr>
          <a:xfrm>
            <a:off x="1842774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Hình chữ nhật 107">
            <a:extLst>
              <a:ext uri="{FF2B5EF4-FFF2-40B4-BE49-F238E27FC236}">
                <a16:creationId xmlns:a16="http://schemas.microsoft.com/office/drawing/2014/main" id="{7AE34883-B9EE-4891-9DFC-A1BBED471216}"/>
              </a:ext>
            </a:extLst>
          </p:cNvPr>
          <p:cNvSpPr/>
          <p:nvPr/>
        </p:nvSpPr>
        <p:spPr>
          <a:xfrm>
            <a:off x="1720342" y="1992711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Hình chữ nhật 108">
            <a:extLst>
              <a:ext uri="{FF2B5EF4-FFF2-40B4-BE49-F238E27FC236}">
                <a16:creationId xmlns:a16="http://schemas.microsoft.com/office/drawing/2014/main" id="{5CC596F4-B954-4920-A943-6596AF12D7AA}"/>
              </a:ext>
            </a:extLst>
          </p:cNvPr>
          <p:cNvSpPr/>
          <p:nvPr/>
        </p:nvSpPr>
        <p:spPr>
          <a:xfrm>
            <a:off x="4038124" y="1976637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Hình chữ nhật 109">
            <a:extLst>
              <a:ext uri="{FF2B5EF4-FFF2-40B4-BE49-F238E27FC236}">
                <a16:creationId xmlns:a16="http://schemas.microsoft.com/office/drawing/2014/main" id="{057AC2CE-41FB-4C4D-A4B9-DF6F19D74E5C}"/>
              </a:ext>
            </a:extLst>
          </p:cNvPr>
          <p:cNvSpPr/>
          <p:nvPr/>
        </p:nvSpPr>
        <p:spPr>
          <a:xfrm>
            <a:off x="4163871" y="1880256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Hình chữ nhật 110">
            <a:extLst>
              <a:ext uri="{FF2B5EF4-FFF2-40B4-BE49-F238E27FC236}">
                <a16:creationId xmlns:a16="http://schemas.microsoft.com/office/drawing/2014/main" id="{F4B819EB-3A27-4D1D-9E22-6255F9912FB7}"/>
              </a:ext>
            </a:extLst>
          </p:cNvPr>
          <p:cNvSpPr/>
          <p:nvPr/>
        </p:nvSpPr>
        <p:spPr>
          <a:xfrm>
            <a:off x="4296809" y="2056299"/>
            <a:ext cx="87987" cy="223328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Hình chữ nhật 111">
            <a:extLst>
              <a:ext uri="{FF2B5EF4-FFF2-40B4-BE49-F238E27FC236}">
                <a16:creationId xmlns:a16="http://schemas.microsoft.com/office/drawing/2014/main" id="{1B241C4F-43C8-472F-A6D1-B305C18FDE51}"/>
              </a:ext>
            </a:extLst>
          </p:cNvPr>
          <p:cNvSpPr/>
          <p:nvPr/>
        </p:nvSpPr>
        <p:spPr>
          <a:xfrm>
            <a:off x="4549260" y="1974800"/>
            <a:ext cx="87987" cy="304827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Hình chữ nhật 112">
            <a:extLst>
              <a:ext uri="{FF2B5EF4-FFF2-40B4-BE49-F238E27FC236}">
                <a16:creationId xmlns:a16="http://schemas.microsoft.com/office/drawing/2014/main" id="{0DFA73EB-62C0-434A-8C31-6AC014332BD5}"/>
              </a:ext>
            </a:extLst>
          </p:cNvPr>
          <p:cNvSpPr/>
          <p:nvPr/>
        </p:nvSpPr>
        <p:spPr>
          <a:xfrm>
            <a:off x="4426828" y="1841500"/>
            <a:ext cx="87987" cy="437229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Hình chữ nhật 113">
            <a:extLst>
              <a:ext uri="{FF2B5EF4-FFF2-40B4-BE49-F238E27FC236}">
                <a16:creationId xmlns:a16="http://schemas.microsoft.com/office/drawing/2014/main" id="{C3DF8E49-305D-4A39-A466-23971A376FC0}"/>
              </a:ext>
            </a:extLst>
          </p:cNvPr>
          <p:cNvSpPr/>
          <p:nvPr/>
        </p:nvSpPr>
        <p:spPr>
          <a:xfrm>
            <a:off x="6778492" y="1975739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Hình chữ nhật 114">
            <a:extLst>
              <a:ext uri="{FF2B5EF4-FFF2-40B4-BE49-F238E27FC236}">
                <a16:creationId xmlns:a16="http://schemas.microsoft.com/office/drawing/2014/main" id="{8FD5844D-4773-43D1-9A8A-81EB374386BF}"/>
              </a:ext>
            </a:extLst>
          </p:cNvPr>
          <p:cNvSpPr/>
          <p:nvPr/>
        </p:nvSpPr>
        <p:spPr>
          <a:xfrm>
            <a:off x="6904239" y="1879358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Hình chữ nhật 115">
            <a:extLst>
              <a:ext uri="{FF2B5EF4-FFF2-40B4-BE49-F238E27FC236}">
                <a16:creationId xmlns:a16="http://schemas.microsoft.com/office/drawing/2014/main" id="{6A589FBC-1A03-4FA3-ABE3-E04F685D6C34}"/>
              </a:ext>
            </a:extLst>
          </p:cNvPr>
          <p:cNvSpPr/>
          <p:nvPr/>
        </p:nvSpPr>
        <p:spPr>
          <a:xfrm>
            <a:off x="7037177" y="1763317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Hình chữ nhật 116">
            <a:extLst>
              <a:ext uri="{FF2B5EF4-FFF2-40B4-BE49-F238E27FC236}">
                <a16:creationId xmlns:a16="http://schemas.microsoft.com/office/drawing/2014/main" id="{8874E4D1-FCB5-466D-BEFA-B4BBB06E60B0}"/>
              </a:ext>
            </a:extLst>
          </p:cNvPr>
          <p:cNvSpPr/>
          <p:nvPr/>
        </p:nvSpPr>
        <p:spPr>
          <a:xfrm>
            <a:off x="7289628" y="1643064"/>
            <a:ext cx="87987" cy="635666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8" name="Hình chữ nhật 117">
            <a:extLst>
              <a:ext uri="{FF2B5EF4-FFF2-40B4-BE49-F238E27FC236}">
                <a16:creationId xmlns:a16="http://schemas.microsoft.com/office/drawing/2014/main" id="{225EA91D-AAB4-4E62-B4BC-803C3F200599}"/>
              </a:ext>
            </a:extLst>
          </p:cNvPr>
          <p:cNvSpPr/>
          <p:nvPr/>
        </p:nvSpPr>
        <p:spPr>
          <a:xfrm>
            <a:off x="7167196" y="1819275"/>
            <a:ext cx="87987" cy="45935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66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5" grpId="0"/>
      <p:bldP spid="4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 CONTROLLERS</a:t>
            </a:r>
            <a:endParaRPr dirty="0"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18742" y="2693492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MergeSortController</a:t>
            </a:r>
            <a:endParaRPr dirty="0"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75781" y="2054768"/>
            <a:ext cx="20409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SelectionSortController</a:t>
            </a:r>
            <a:endParaRPr dirty="0"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78905" y="24898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Sort the array by selection sort, then display the stored “states” to corresponding step.</a:t>
            </a:r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58988" y="1654412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the array by merge sort, then take the encoded “steps” array. Finally, decode and put it on the UI.</a:t>
            </a:r>
          </a:p>
          <a:p>
            <a:pPr marL="0" lvl="0" indent="0"/>
            <a:endParaRPr lang="en-US" dirty="0"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89145" y="20589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ShellSortController</a:t>
            </a:r>
            <a:endParaRPr dirty="0"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67003" y="2497010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the array by shell sort, display the stored “states” corresponding to User Action by system of </a:t>
            </a:r>
            <a:r>
              <a:rPr lang="en-US" dirty="0" err="1"/>
              <a:t>ButtonListener</a:t>
            </a:r>
            <a:r>
              <a:rPr lang="en-US" dirty="0"/>
              <a:t>.</a:t>
            </a:r>
          </a:p>
          <a:p>
            <a:pPr marL="0" lvl="0" indent="0"/>
            <a:endParaRPr lang="en-US" dirty="0"/>
          </a:p>
        </p:txBody>
      </p:sp>
      <p:sp>
        <p:nvSpPr>
          <p:cNvPr id="1178" name="Google Shape;1178;p42"/>
          <p:cNvSpPr/>
          <p:nvPr/>
        </p:nvSpPr>
        <p:spPr>
          <a:xfrm>
            <a:off x="4351488" y="3265129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16304" y="155453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094603" y="155453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cxnSpLocks/>
            <a:stCxn id="1180" idx="3"/>
            <a:endCxn id="1178" idx="1"/>
          </p:cNvCxnSpPr>
          <p:nvPr/>
        </p:nvCxnSpPr>
        <p:spPr>
          <a:xfrm>
            <a:off x="2031804" y="1762284"/>
            <a:ext cx="2319684" cy="17105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V="1">
            <a:off x="4766988" y="1762284"/>
            <a:ext cx="2327615" cy="17105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9593" y="3323991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697715" y="1589321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68354" y="1583643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803412" y="1481487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58793E4-C56F-4B73-BDB8-5A3771C4C066}"/>
              </a:ext>
            </a:extLst>
          </p:cNvPr>
          <p:cNvSpPr/>
          <p:nvPr/>
        </p:nvSpPr>
        <p:spPr>
          <a:xfrm>
            <a:off x="2286000" y="435131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Advent Pro SemiBold" panose="020B0604020202020204" charset="0"/>
              </a:rPr>
              <a:t>SelectionSortController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Đường kết nối: Mũi tên Gấp khúc 9">
            <a:extLst>
              <a:ext uri="{FF2B5EF4-FFF2-40B4-BE49-F238E27FC236}">
                <a16:creationId xmlns:a16="http://schemas.microsoft.com/office/drawing/2014/main" id="{3D6AE12F-B055-43CD-AB94-D88C944754C6}"/>
              </a:ext>
            </a:extLst>
          </p:cNvPr>
          <p:cNvCxnSpPr>
            <a:cxnSpLocks/>
          </p:cNvCxnSpPr>
          <p:nvPr/>
        </p:nvCxnSpPr>
        <p:spPr>
          <a:xfrm>
            <a:off x="1697715" y="3780671"/>
            <a:ext cx="1855215" cy="748799"/>
          </a:xfrm>
          <a:prstGeom prst="bentConnector3">
            <a:avLst>
              <a:gd name="adj1" fmla="val 1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am giác Cân 16">
            <a:extLst>
              <a:ext uri="{FF2B5EF4-FFF2-40B4-BE49-F238E27FC236}">
                <a16:creationId xmlns:a16="http://schemas.microsoft.com/office/drawing/2014/main" id="{53BF87C0-D3B1-401D-B43A-FC742B93F9A4}"/>
              </a:ext>
            </a:extLst>
          </p:cNvPr>
          <p:cNvSpPr/>
          <p:nvPr/>
        </p:nvSpPr>
        <p:spPr>
          <a:xfrm rot="5400000">
            <a:off x="3255552" y="4336204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Đường kết nối: Mũi tên Gấp khúc 21">
            <a:extLst>
              <a:ext uri="{FF2B5EF4-FFF2-40B4-BE49-F238E27FC236}">
                <a16:creationId xmlns:a16="http://schemas.microsoft.com/office/drawing/2014/main" id="{B6BE5FFD-2D76-4E8A-B1F7-EE70659DD8AE}"/>
              </a:ext>
            </a:extLst>
          </p:cNvPr>
          <p:cNvCxnSpPr/>
          <p:nvPr/>
        </p:nvCxnSpPr>
        <p:spPr>
          <a:xfrm rot="10800000" flipV="1">
            <a:off x="5659488" y="3780670"/>
            <a:ext cx="1508866" cy="747719"/>
          </a:xfrm>
          <a:prstGeom prst="bentConnector3">
            <a:avLst>
              <a:gd name="adj1" fmla="val -736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am giác Cân 68">
            <a:extLst>
              <a:ext uri="{FF2B5EF4-FFF2-40B4-BE49-F238E27FC236}">
                <a16:creationId xmlns:a16="http://schemas.microsoft.com/office/drawing/2014/main" id="{8816AA96-B716-47D4-B502-A08658284C22}"/>
              </a:ext>
            </a:extLst>
          </p:cNvPr>
          <p:cNvSpPr/>
          <p:nvPr/>
        </p:nvSpPr>
        <p:spPr>
          <a:xfrm rot="9151128">
            <a:off x="5644037" y="4423501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Đường nối Thẳng 24">
            <a:extLst>
              <a:ext uri="{FF2B5EF4-FFF2-40B4-BE49-F238E27FC236}">
                <a16:creationId xmlns:a16="http://schemas.microsoft.com/office/drawing/2014/main" id="{F0D80166-94FF-4998-B8CD-D08060518B4B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4559238" y="3780670"/>
            <a:ext cx="12762" cy="5706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am giác Cân 73">
            <a:extLst>
              <a:ext uri="{FF2B5EF4-FFF2-40B4-BE49-F238E27FC236}">
                <a16:creationId xmlns:a16="http://schemas.microsoft.com/office/drawing/2014/main" id="{08EFD41E-F8CA-40C2-B97C-6ED3BAC17361}"/>
              </a:ext>
            </a:extLst>
          </p:cNvPr>
          <p:cNvSpPr/>
          <p:nvPr/>
        </p:nvSpPr>
        <p:spPr>
          <a:xfrm rot="10800000">
            <a:off x="4388433" y="3998343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74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" grpId="0" build="p"/>
      <p:bldP spid="1168" grpId="0" build="p"/>
      <p:bldP spid="117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AWESOME </a:t>
            </a:r>
            <a:r>
              <a:rPr lang="en" dirty="0">
                <a:solidFill>
                  <a:schemeClr val="accent3"/>
                </a:solidFill>
              </a:rPr>
              <a:t>WORDS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3" name="Hình ảnh 2" descr="Ảnh có chứa ngoài trời, thành phố&#10;&#10;Mô tả được tạo tự động">
            <a:extLst>
              <a:ext uri="{FF2B5EF4-FFF2-40B4-BE49-F238E27FC236}">
                <a16:creationId xmlns:a16="http://schemas.microsoft.com/office/drawing/2014/main" id="{34DD8A06-D03A-4C89-BBC3-3063ED714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964" y="0"/>
            <a:ext cx="3628071" cy="5143500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45FF6795-9D5A-4134-9FF7-99E7A8F54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0107" y="0"/>
            <a:ext cx="3628071" cy="5143500"/>
          </a:xfrm>
          <a:prstGeom prst="rect">
            <a:avLst/>
          </a:prstGeom>
        </p:spPr>
      </p:pic>
      <p:pic>
        <p:nvPicPr>
          <p:cNvPr id="6" name="Hình ảnh 5">
            <a:extLst>
              <a:ext uri="{FF2B5EF4-FFF2-40B4-BE49-F238E27FC236}">
                <a16:creationId xmlns:a16="http://schemas.microsoft.com/office/drawing/2014/main" id="{7651DE1B-86BB-4B48-9070-A221BC5B5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519" y="0"/>
            <a:ext cx="3628071" cy="5143500"/>
          </a:xfrm>
          <a:prstGeom prst="rect">
            <a:avLst/>
          </a:prstGeom>
        </p:spPr>
      </p:pic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E1478A07-036D-4643-B2E9-9E074E2E2AC3}"/>
              </a:ext>
            </a:extLst>
          </p:cNvPr>
          <p:cNvSpPr/>
          <p:nvPr/>
        </p:nvSpPr>
        <p:spPr>
          <a:xfrm>
            <a:off x="1573617" y="2040057"/>
            <a:ext cx="5996763" cy="2150700"/>
          </a:xfrm>
          <a:prstGeom prst="round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Share Tech" panose="020B0604020202020204" charset="0"/>
              </a:rPr>
              <a:t>THANKS FOR YOUR ATTENDING 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387</Words>
  <Application>Microsoft Office PowerPoint</Application>
  <PresentationFormat>Trình chiếu Trên màn hình (16:9)</PresentationFormat>
  <Paragraphs>65</Paragraphs>
  <Slides>9</Slides>
  <Notes>9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8" baseType="lpstr">
      <vt:lpstr>Maven Pro</vt:lpstr>
      <vt:lpstr>Arial</vt:lpstr>
      <vt:lpstr>Share Tech</vt:lpstr>
      <vt:lpstr>Fira Sans Extra Condensed Medium</vt:lpstr>
      <vt:lpstr>Advent Pro SemiBold</vt:lpstr>
      <vt:lpstr>Fira Sans Condensed Medium</vt:lpstr>
      <vt:lpstr>Roboto Medium</vt:lpstr>
      <vt:lpstr>Courier New</vt:lpstr>
      <vt:lpstr>Data Science Consulting by Slidesgo</vt:lpstr>
      <vt:lpstr>SORTING VISUALIZER</vt:lpstr>
      <vt:lpstr>Selection Sort</vt:lpstr>
      <vt:lpstr>DEMO VIDEO</vt:lpstr>
      <vt:lpstr>USE CASE DIAGRAM</vt:lpstr>
      <vt:lpstr>CLASS DIAGRAM</vt:lpstr>
      <vt:lpstr>Array &amp; Shape</vt:lpstr>
      <vt:lpstr>PACKAGE ALGORITHMS</vt:lpstr>
      <vt:lpstr>PACKAGE CONTROLLERS</vt:lpstr>
      <vt:lpstr>AWESOME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VISUALIZER</dc:title>
  <dc:creator>ThienTrang</dc:creator>
  <cp:lastModifiedBy>NGUYEN VU THIEN TRANG 20194459</cp:lastModifiedBy>
  <cp:revision>26</cp:revision>
  <dcterms:modified xsi:type="dcterms:W3CDTF">2021-05-30T16:30:05Z</dcterms:modified>
</cp:coreProperties>
</file>